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DM Sans Medium"/>
      <p:regular r:id="rId12"/>
    </p:embeddedFont>
    <p:embeddedFont>
      <p:font typeface="DM Sans Medium"/>
      <p:regular r:id="rId13"/>
    </p:embeddedFont>
    <p:embeddedFont>
      <p:font typeface="DM Sans Medium"/>
      <p:regular r:id="rId14"/>
    </p:embeddedFont>
    <p:embeddedFont>
      <p:font typeface="DM Sans Medium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368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MedFinder 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💊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858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 Up to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Your Prescriptions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0388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Making healthcare affordable for every Indian family — fast price comparisons, trusted generics, and AI alerts that protect budgets and health.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846" y="1156692"/>
            <a:ext cx="6428661" cy="498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Healthcare Affordability Crisis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2846" y="2318266"/>
            <a:ext cx="7016710" cy="391620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226272" y="1949291"/>
            <a:ext cx="3598664" cy="1549122"/>
          </a:xfrm>
          <a:prstGeom prst="roundRect">
            <a:avLst>
              <a:gd name="adj" fmla="val 1544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9385697" y="2108716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families face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385697" y="2469832"/>
            <a:ext cx="3279815" cy="86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Indians often overpay up to </a:t>
            </a:r>
            <a:pPr algn="l" indent="0" marL="0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300%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brand medicines. Many low-income households skip or ration doses because prices are unaffordable.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9226272" y="3610451"/>
            <a:ext cx="3598664" cy="1331833"/>
          </a:xfrm>
          <a:prstGeom prst="roundRect">
            <a:avLst>
              <a:gd name="adj" fmla="val 1796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9385697" y="3769876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Transparency gaps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385697" y="4130993"/>
            <a:ext cx="3279815" cy="651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Prices vary widely between pharmacies; generic alternatives and savings are often unknown to patients and caregivers.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9226272" y="5054322"/>
            <a:ext cx="3598664" cy="1549122"/>
          </a:xfrm>
          <a:prstGeom prst="roundRect">
            <a:avLst>
              <a:gd name="adj" fmla="val 1544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9385697" y="5213747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Real-world example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385697" y="5574863"/>
            <a:ext cx="3279815" cy="869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Diabetic patient paid </a:t>
            </a:r>
            <a:pPr algn="l" indent="0" marL="0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₹850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Lisinopril brand vs generic at </a:t>
            </a:r>
            <a:pPr algn="l" indent="0" marL="0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₹120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a savings of </a:t>
            </a:r>
            <a:pPr algn="l" indent="0" marL="0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₹730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(≈ one week of groceries for a family).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1812846" y="6855619"/>
            <a:ext cx="11004590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000000"/>
                </a:solidFill>
                <a:highlight>
                  <a:srgbClr val="AC9EF5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Impact: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₹730 saved = 1 week of groceries for an average family. Cost barriers directly harm adherence and outcomes.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324" y="1348621"/>
            <a:ext cx="10047803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MedFinder: Your Medicine Price Companion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324" y="2298621"/>
            <a:ext cx="694373" cy="8679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90913" y="2298621"/>
            <a:ext cx="2250877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Scan Prescriptions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📸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590913" y="3011924"/>
            <a:ext cx="2250877" cy="1167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OCR converts handwritten or printed scripts to searchable drug names.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007" y="2298621"/>
            <a:ext cx="694373" cy="8679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958596" y="2298621"/>
            <a:ext cx="2250996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Compare Prices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💰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4958596" y="2705933"/>
            <a:ext cx="2250996" cy="1459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 comparisons across 100+ pharmacies with generics highlighted and verified prices.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0808" y="2298621"/>
            <a:ext cx="694373" cy="8679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26398" y="2298621"/>
            <a:ext cx="2250877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Price Predictions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🤖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8326398" y="3011924"/>
            <a:ext cx="2250877" cy="1167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Predicts short-term price drops and recommends the best purchase time.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298621"/>
            <a:ext cx="694373" cy="8679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694081" y="2298621"/>
            <a:ext cx="2250996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One-tap Navigation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🗺️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1694081" y="3011924"/>
            <a:ext cx="2250996" cy="1167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Directions to the cheapest in-stock pharmacy with estimated travel time.</a:t>
            </a:r>
            <a:endParaRPr lang="en-US" sz="15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324" y="4517708"/>
            <a:ext cx="694373" cy="86796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90913" y="4517708"/>
            <a:ext cx="2250877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Track Lifetime Savings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💾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1590913" y="5231011"/>
            <a:ext cx="2250877" cy="1167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 savings dashboard shows cumulative impact for families.</a:t>
            </a:r>
            <a:endParaRPr lang="en-US" sz="15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3007" y="4517708"/>
            <a:ext cx="694373" cy="86796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958596" y="4517708"/>
            <a:ext cx="2250996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Price Drop Alerts 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🔔</a:t>
            </a:r>
            <a:endParaRPr lang="en-US" sz="1900" dirty="0"/>
          </a:p>
        </p:txBody>
      </p:sp>
      <p:sp>
        <p:nvSpPr>
          <p:cNvPr id="20" name="Text 12"/>
          <p:cNvSpPr/>
          <p:nvPr/>
        </p:nvSpPr>
        <p:spPr>
          <a:xfrm>
            <a:off x="4958596" y="5231011"/>
            <a:ext cx="2250996" cy="875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alerts for favored medicines and nearby stock updates.</a:t>
            </a:r>
            <a:endParaRPr lang="en-US" sz="1500" dirty="0"/>
          </a:p>
        </p:txBody>
      </p:sp>
      <p:sp>
        <p:nvSpPr>
          <p:cNvPr id="21" name="Text 13"/>
          <p:cNvSpPr/>
          <p:nvPr/>
        </p:nvSpPr>
        <p:spPr>
          <a:xfrm>
            <a:off x="685324" y="6588919"/>
            <a:ext cx="13259753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the best price in under </a:t>
            </a:r>
            <a:pPr algn="l"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minutes</a:t>
            </a:r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empowering caregivers to choose affordable, safe options.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52074" y="508040"/>
            <a:ext cx="4321135" cy="540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Impact &amp; Proof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1352074" y="2894282"/>
            <a:ext cx="3900011" cy="29170"/>
          </a:xfrm>
          <a:prstGeom prst="rect">
            <a:avLst/>
          </a:prstGeom>
          <a:solidFill>
            <a:srgbClr val="D6D9D7">
              <a:alpha val="5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1352074" y="3071455"/>
            <a:ext cx="390001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Testimonials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1611273" y="3463171"/>
            <a:ext cx="3640812" cy="730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"Saved ₹730 on diabetes medication — that's my weekly grocery budget!" — Rajesh Kumar, Delhi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1352074" y="3463171"/>
            <a:ext cx="22860" cy="730806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7" name="Text 5"/>
          <p:cNvSpPr/>
          <p:nvPr/>
        </p:nvSpPr>
        <p:spPr>
          <a:xfrm>
            <a:off x="1611273" y="4342090"/>
            <a:ext cx="3640812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"Found generic for mother's heart medicine. Saved ₹920!" — Priya Sharma, Mumbai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1352074" y="4342090"/>
            <a:ext cx="22860" cy="487204"/>
          </a:xfrm>
          <a:prstGeom prst="rect">
            <a:avLst/>
          </a:prstGeom>
          <a:solidFill>
            <a:srgbClr val="AC9EF5"/>
          </a:solidFill>
          <a:ln/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1424" y="1393746"/>
            <a:ext cx="7604403" cy="424422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5681424" y="5786080"/>
            <a:ext cx="7604403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AC9EF5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Social return:</a:t>
            </a:r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 reduce financial strain and improve adherence — measurable health and economic benefits for families.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352074" y="6539865"/>
            <a:ext cx="3887629" cy="1181695"/>
          </a:xfrm>
          <a:prstGeom prst="roundRect">
            <a:avLst>
              <a:gd name="adj" fmla="val 2194"/>
            </a:avLst>
          </a:prstGeom>
          <a:solidFill>
            <a:srgbClr val="4C5052"/>
          </a:solidFill>
          <a:ln/>
        </p:spPr>
      </p:sp>
      <p:sp>
        <p:nvSpPr>
          <p:cNvPr id="12" name="Text 9"/>
          <p:cNvSpPr/>
          <p:nvPr/>
        </p:nvSpPr>
        <p:spPr>
          <a:xfrm>
            <a:off x="1524833" y="6712625"/>
            <a:ext cx="280463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👨‍👩‍👧‍👦</a:t>
            </a:r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10,000+ Families Helped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524833" y="7061597"/>
            <a:ext cx="3542109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Verified user outreach across 25+ cities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5371386" y="6539865"/>
            <a:ext cx="3887629" cy="1181695"/>
          </a:xfrm>
          <a:prstGeom prst="roundRect">
            <a:avLst>
              <a:gd name="adj" fmla="val 2194"/>
            </a:avLst>
          </a:prstGeom>
          <a:solidFill>
            <a:srgbClr val="4C5052"/>
          </a:solidFill>
          <a:ln/>
        </p:spPr>
      </p:sp>
      <p:sp>
        <p:nvSpPr>
          <p:cNvPr id="15" name="Text 12"/>
          <p:cNvSpPr/>
          <p:nvPr/>
        </p:nvSpPr>
        <p:spPr>
          <a:xfrm>
            <a:off x="5544145" y="6712625"/>
            <a:ext cx="230397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💰</a:t>
            </a:r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₹2.85 Crores Saved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5544145" y="7061597"/>
            <a:ext cx="3542109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documented savings since launch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9390698" y="6539865"/>
            <a:ext cx="3887629" cy="1181695"/>
          </a:xfrm>
          <a:prstGeom prst="roundRect">
            <a:avLst>
              <a:gd name="adj" fmla="val 2194"/>
            </a:avLst>
          </a:prstGeom>
          <a:solidFill>
            <a:srgbClr val="4C5052"/>
          </a:solidFill>
          <a:ln/>
        </p:spPr>
      </p:sp>
      <p:sp>
        <p:nvSpPr>
          <p:cNvPr id="18" name="Text 15"/>
          <p:cNvSpPr/>
          <p:nvPr/>
        </p:nvSpPr>
        <p:spPr>
          <a:xfrm>
            <a:off x="9563457" y="6712625"/>
            <a:ext cx="2473285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📊</a:t>
            </a:r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68% Average Savings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9563457" y="7061597"/>
            <a:ext cx="3542109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 prescription when generics and lowest-price options are used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828" y="529947"/>
            <a:ext cx="10488930" cy="597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Path to Scale — Technology, Model &amp; Roadmap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71406" y="2834402"/>
            <a:ext cx="2390299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 &amp; Ops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71406" y="3294459"/>
            <a:ext cx="4207788" cy="845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FastAPI • Next.js • React Native • Tesseract OCR • AI price models • Real-time ingestion • Google Maps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71406" y="4301133"/>
            <a:ext cx="2390299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Revenue Streams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71406" y="4761190"/>
            <a:ext cx="4207788" cy="1578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Pharmacy partnerships (referral commissions)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subscriptions (₹99/month)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Insurance &amp; hospital integrations (B2B)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features for hospitals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5506879" y="1530429"/>
            <a:ext cx="2447211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Roadmap (12 months)</a:t>
            </a:r>
            <a:endParaRPr lang="en-US" sz="18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06879" y="2010608"/>
            <a:ext cx="8413313" cy="331898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815741" y="3160069"/>
            <a:ext cx="1673634" cy="227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1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815741" y="3452544"/>
            <a:ext cx="1673634" cy="335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months: voice search, 50+ cities, multilingual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8896462" y="3383853"/>
            <a:ext cx="1673634" cy="227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2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8896462" y="3676327"/>
            <a:ext cx="1673634" cy="503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 months: telemedicine, insurance claims, rewards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11001470" y="3160069"/>
            <a:ext cx="1673634" cy="227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3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1001470" y="3452544"/>
            <a:ext cx="1673634" cy="503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 months: pan-India, wearables, blockchain prescriptions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5506879" y="5510927"/>
            <a:ext cx="8413313" cy="563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Vision: Make healthcare affordable for </a:t>
            </a:r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 million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Indians. Target: 1M users Year 1; expand to 500+ cities and enterprise partnerships.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5506879" y="6351452"/>
            <a:ext cx="8413313" cy="31433"/>
          </a:xfrm>
          <a:prstGeom prst="rect">
            <a:avLst/>
          </a:prstGeom>
          <a:solidFill>
            <a:srgbClr val="D6D9D7">
              <a:alpha val="5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5506879" y="6564154"/>
            <a:ext cx="8413313" cy="563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us: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MedFinder is more than an app — it's a movement so no family chooses between medicine and meals.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5506879" y="7272814"/>
            <a:ext cx="8413313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2026-02-21T13:45:21Z</dcterms:created>
  <dcterms:modified xsi:type="dcterms:W3CDTF">2026-02-21T13:45:21Z</dcterms:modified>
</cp:coreProperties>
</file>